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65" r:id="rId8"/>
    <p:sldId id="266" r:id="rId9"/>
    <p:sldId id="267" r:id="rId10"/>
    <p:sldId id="27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8120B-36E8-4756-BCF8-D738A6F92E9B}" v="9" dt="2024-06-10T15:29:13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</a:t>
            </a:r>
            <a:r>
              <a:rPr lang="en-US" baseline="0"/>
              <a:t> Remaining 8.5%</a:t>
            </a:r>
            <a:endParaRPr lang="en-US"/>
          </a:p>
        </c:rich>
      </c:tx>
      <c:layout>
        <c:manualLayout>
          <c:xMode val="edge"/>
          <c:yMode val="edge"/>
          <c:x val="0.31769444444444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Sheet1!$A$3:$A$4</c:f>
              <c:strCache>
                <c:ptCount val="2"/>
                <c:pt idx="0">
                  <c:v>Personnel</c:v>
                </c:pt>
                <c:pt idx="1">
                  <c:v>Operational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0.09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2-40BD-8D60-DEDF0BA01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418511"/>
        <c:axId val="1284415599"/>
      </c:barChart>
      <c:catAx>
        <c:axId val="128441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415599"/>
        <c:crosses val="autoZero"/>
        <c:auto val="1"/>
        <c:lblAlgn val="ctr"/>
        <c:lblOffset val="100"/>
        <c:noMultiLvlLbl val="0"/>
      </c:catAx>
      <c:valAx>
        <c:axId val="12844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41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7B99-4D53-C1A8-645E-303E3D34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C9ED-30BB-687B-78CC-0F02D6359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80E-C5A8-E902-DAE8-D8349F4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331-7407-10AF-B443-F689D30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007-298D-64B8-49EC-5E6A6F16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9F2-F824-E9C4-7618-49F77BF2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C39FB-30BC-FD1E-8612-9D50EE8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A752-D5DD-38F4-B9D9-D8D0C692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CAF1-6A00-F3A1-6054-ED5E717F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F00B-0E13-985B-C03A-301AD20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BD76-F655-BCAE-3429-E656180C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733C7-4D7F-3907-9AF7-8B7B901A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A6E5-66C2-8AB8-DF3A-76D2809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D251-7D54-E8C3-32D9-6CF9DCC7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380-F529-6209-E095-623BD2C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15-6E48-BB30-4796-49158D3D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8054-212E-53A0-7241-397D5D2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7933-BF15-929F-F509-431EA73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CF0E-809C-2BFF-9EA8-42EC8129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9B9A-32ED-8192-8B16-EE73186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4930-9E34-F31F-B4DC-D6A61C0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07F9-780B-FB62-BCFC-103C0CEA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A778-5BED-FB8A-9909-3B350BA6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D960-B5E0-A10E-80B9-E7D9100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5D5C-E930-8CBD-2BF0-2278D68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8A-DC62-5874-99C5-0A1D3D5A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EB8-AB9A-49DD-02A8-72CF205C1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50867-CF03-8BE7-6421-F050B378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0BB44-F3D4-FE6F-7DE2-82DB5F46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D5C4-FFE4-AA53-EF48-B7C3D80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E0DF-F48D-59FB-04D1-63F113D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175E-4DAF-CD14-6F2D-726A1EAA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0A3-D4A3-6398-FD6C-2B39A08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B1586-DB8D-508E-CC68-1780CD5D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653B3-3C3E-C5FD-3599-0915E7EC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B39B-8477-F63A-B171-16346FCF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33CA-FA2E-E106-9905-60AA2350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05FAE-7B24-416B-C42B-9132E42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C786-66F1-8728-147C-81812D7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98C4-64A3-E115-78F3-9A3FD080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8F64-09E2-A7AF-3580-4CEF9F54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F8C6C-FBAB-6B36-4580-110F4C60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8001A-DE03-1826-6337-AB373B0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3894-B4B2-5AB1-172F-E2D897E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6E69C-010B-609B-061A-12EE8EBE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6C1C0-FA13-092E-B44E-540515EB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B65-A3EF-289F-C4B4-62129E77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78A-5B3C-95A2-129A-7FC515D2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C882-FA52-1AEF-81A0-E34A2E5A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875-3EFA-9FDE-BA3F-06E3809E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100F-ED79-28D1-ACE9-82A203D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DFE4-2C0A-DF10-4AC4-6424ADA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D78A-6D49-CFA5-98A1-5ED9BE3A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5A0F-6A02-A166-2F48-41680C5DB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0B69-BCE4-0C26-B535-1854DE7B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7E13-6E13-C418-FF4E-6047C7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73C5-B675-0153-D98B-F603F579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40AD-5575-DC3A-C0A3-45FD595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7C511-5A6F-1B7E-ED13-FEB1B59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F690-5B49-0D12-CDDE-3A50AEBD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F8DC-FEE7-611F-3F07-8BED823B6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D872-5D49-4E6D-B96B-9742A0817446}" type="datetimeFigureOut">
              <a:rPr lang="en-US" smtClean="0"/>
              <a:t>06/24/2024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AF6-3527-1CE3-468A-8F7FEC58F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90CB-8D66-4F2E-F208-F162AEF0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0FCA-8F4E-4BB0-8D78-98C5C32E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B328.92E6BD7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FB2829-9E66-4DBD-BC15-FC5D7324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9EE2A32-8611-4375-B6B1-468FAD682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7E1DA0-3927-4F35-B8A3-D5D556375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BAA08B-588E-406F-899B-A6A7FC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A8AA7C41-B331-402E-9453-95B3B827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A7060B3E-946D-4885-9B86-1D445209E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E3046747-F284-4990-9ECA-3DF2C6E08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C0188-2CF7-0727-E603-BB55502A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5"/>
            <a:ext cx="5107366" cy="20967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March Meeting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6A323F3-D689-1311-85A8-1F79695AA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30935"/>
            <a:ext cx="5266365" cy="2096771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Team Meeting &amp; Camp Rapid Building 450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6-11-2024 10:00 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3F91F7-6272-356F-3EBE-BE15264E3741}"/>
              </a:ext>
            </a:extLst>
          </p:cNvPr>
          <p:cNvPicPr/>
          <p:nvPr/>
        </p:nvPicPr>
        <p:blipFill rotWithShape="1">
          <a:blip r:embed="rId2"/>
          <a:srcRect l="8333" r="1" b="1"/>
          <a:stretch/>
        </p:blipFill>
        <p:spPr>
          <a:xfrm>
            <a:off x="631359" y="2892079"/>
            <a:ext cx="10843065" cy="32529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6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A5B180-8C78-578E-3DB1-100119FC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Organizational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8A471-E29B-279E-3622-152DD73C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79" y="1275477"/>
            <a:ext cx="7178417" cy="215352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906E63E-901C-89DD-FA07-6E8B92D8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60" y="5224441"/>
            <a:ext cx="4438306" cy="1385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Closing Comments</a:t>
            </a: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Vice-chair – Garrett Wellman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Member at Large - Kevin Karley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19100" marR="0" indent="-6350">
              <a:lnSpc>
                <a:spcPct val="106000"/>
              </a:lnSpc>
              <a:spcBef>
                <a:spcPts val="0"/>
              </a:spcBef>
              <a:spcAft>
                <a:spcPts val="1195"/>
              </a:spcAft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Chair – Bruce Nachtigall</a:t>
            </a:r>
            <a:endParaRPr lang="en-US" sz="1800" dirty="0">
              <a:solidFill>
                <a:srgbClr val="29293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9293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Next Meeting: date, time, location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87F94-A8F0-01AE-0E84-B7867AEEDBF5}"/>
              </a:ext>
            </a:extLst>
          </p:cNvPr>
          <p:cNvSpPr txBox="1"/>
          <p:nvPr/>
        </p:nvSpPr>
        <p:spPr>
          <a:xfrm>
            <a:off x="206005" y="1745098"/>
            <a:ext cx="6104708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Reports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Garrett Wellman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John Wiik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394492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4CD-351C-AB39-9E42-A85332B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867D74-3FAE-E137-E824-0D4D0220D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466910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15B5-363A-3138-FC29-60192074B907}"/>
              </a:ext>
            </a:extLst>
          </p:cNvPr>
          <p:cNvSpPr txBox="1"/>
          <p:nvPr/>
        </p:nvSpPr>
        <p:spPr>
          <a:xfrm>
            <a:off x="625994" y="1545374"/>
            <a:ext cx="5615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10:00 AM Call Meeting to Order- </a:t>
            </a:r>
          </a:p>
          <a:p>
            <a:r>
              <a:rPr lang="en-US" sz="1400" dirty="0"/>
              <a:t>Roll Call of Members- Secretary</a:t>
            </a:r>
          </a:p>
          <a:p>
            <a:r>
              <a:rPr lang="en-US" sz="1400" dirty="0"/>
              <a:t>Additional Items to be added to agenda – T-Mobile will not be presenting &amp; Spearfish mobile coverage challenges</a:t>
            </a:r>
          </a:p>
          <a:p>
            <a:r>
              <a:rPr lang="en-US" sz="1400" dirty="0"/>
              <a:t>Approve meeting minutes of March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7101C-783C-4068-F140-C82F363D56F3}"/>
              </a:ext>
            </a:extLst>
          </p:cNvPr>
          <p:cNvSpPr txBox="1"/>
          <p:nvPr/>
        </p:nvSpPr>
        <p:spPr>
          <a:xfrm>
            <a:off x="625994" y="2721616"/>
            <a:ext cx="6095010" cy="41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Chiefs Assn. – Jason Jones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Assn – Steve Swenson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DCI/Attorney General – Chad Mosteller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GFP – Bruce Nachtigall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 – Brian Wacholz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Guard – David Goodwin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– Pat Harrington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Firefighters – Charlie Kludt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– Tim Rave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Patrol – Garrett Wellman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APCO/NENA – Kevin Karley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EMT – Brent Long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Wildland Fire – Ray Black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Commissioners – Kade Haley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Department – Chuck Kevghas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Governments – Jim Pearson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Government – Andy Barth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Engineering – Trent Nincehelser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Senate – John Wiik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 House of Representatives – David Kull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911 – Jason Husby</a:t>
            </a:r>
          </a:p>
        </p:txBody>
      </p:sp>
    </p:spTree>
    <p:extLst>
      <p:ext uri="{BB962C8B-B14F-4D97-AF65-F5344CB8AC3E}">
        <p14:creationId xmlns:p14="http://schemas.microsoft.com/office/powerpoint/2010/main" val="18291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3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C09CE-0440-B093-32BA-395DBFEA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84" b="2"/>
          <a:stretch/>
        </p:blipFill>
        <p:spPr>
          <a:xfrm>
            <a:off x="8403130" y="288423"/>
            <a:ext cx="2794984" cy="2503422"/>
          </a:xfrm>
          <a:prstGeom prst="rect">
            <a:avLst/>
          </a:prstGeom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6" y="669363"/>
            <a:ext cx="3142472" cy="553421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1. SWIC Updates – Todd Dravland (SWIC South Dakota)</a:t>
            </a:r>
          </a:p>
          <a:p>
            <a:pPr marL="0" indent="0">
              <a:buNone/>
            </a:pPr>
            <a:r>
              <a:rPr lang="en-US" sz="2000" dirty="0"/>
              <a:t>2. System Upgrade Status – </a:t>
            </a:r>
            <a:r>
              <a:rPr lang="en-US" sz="2000" b="1" dirty="0"/>
              <a:t>Completed</a:t>
            </a:r>
          </a:p>
          <a:p>
            <a:r>
              <a:rPr lang="en-US" sz="2000" dirty="0"/>
              <a:t>Update state radio core software version in July</a:t>
            </a:r>
          </a:p>
          <a:p>
            <a:r>
              <a:rPr lang="en-US" sz="2000" dirty="0"/>
              <a:t>System Cleanup/unused radios post project – deleted approximately 10,000 radio IDs from system</a:t>
            </a:r>
          </a:p>
          <a:p>
            <a:r>
              <a:rPr lang="en-US" sz="2000" dirty="0"/>
              <a:t>Smart Connect–Identifying standards for Wi-Fi and LTE interoperability with RF and setting RSSI thresholds</a:t>
            </a:r>
          </a:p>
          <a:p>
            <a:r>
              <a:rPr lang="en-US" sz="2000" dirty="0"/>
              <a:t>SmartConnect template</a:t>
            </a:r>
          </a:p>
          <a:p>
            <a:r>
              <a:rPr lang="en-US" sz="2000" dirty="0"/>
              <a:t>Responder SSID – working with Avera to add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Wave Products: WAVE Dispatch, WAVE App, and TLK 100 two-way radio">
            <a:extLst>
              <a:ext uri="{FF2B5EF4-FFF2-40B4-BE49-F238E27FC236}">
                <a16:creationId xmlns:a16="http://schemas.microsoft.com/office/drawing/2014/main" id="{B25A3442-ACCA-02EA-F67C-064715EBF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 b="4036"/>
          <a:stretch/>
        </p:blipFill>
        <p:spPr bwMode="auto">
          <a:xfrm>
            <a:off x="7700892" y="2924726"/>
            <a:ext cx="3860043" cy="34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1" name="Rectangle 21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33" name="Rectangle 21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Rectangle 21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Rectangle 21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Rectangle 21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1" name="Freeform: Shape 21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43" name="Rectangle 21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3. Radio Programming challenges</a:t>
            </a:r>
          </a:p>
          <a:p>
            <a:r>
              <a:rPr lang="en-US" sz="2000" dirty="0"/>
              <a:t>Consider changes to ASK qualifications for out of state vendors</a:t>
            </a:r>
          </a:p>
          <a:p>
            <a:r>
              <a:rPr lang="en-US" sz="2000" dirty="0"/>
              <a:t>Continue to seek programming volunteers within your organizations</a:t>
            </a:r>
          </a:p>
          <a:p>
            <a:r>
              <a:rPr lang="en-US" sz="2000" dirty="0"/>
              <a:t>Vendor/Volunteer Radio Training Class for SD template  – Cost per person likely 3–4-day class</a:t>
            </a:r>
          </a:p>
          <a:p>
            <a:r>
              <a:rPr lang="en-US" sz="2000" dirty="0"/>
              <a:t>Monthly town hall style meetings for volunteers with State Radio staff</a:t>
            </a:r>
          </a:p>
          <a:p>
            <a:r>
              <a:rPr lang="en-US" sz="2000" dirty="0"/>
              <a:t>RF programmer forum</a:t>
            </a:r>
          </a:p>
          <a:p>
            <a:pPr marL="0" indent="0">
              <a:buNone/>
            </a:pPr>
            <a:r>
              <a:rPr lang="en-US" sz="2000" dirty="0"/>
              <a:t>4. State Radio Redundant Core Solution – Review underserved formula</a:t>
            </a:r>
          </a:p>
          <a:p>
            <a:pPr marL="0" indent="0"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RoIP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policy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35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6" name="Rectangle 21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Rectangle 21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Rectangle 21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Rectangle 21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4" name="Freeform: Shape 21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36" name="Rectangle 21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7DEF4-0267-9238-FA95-24EB2CCB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202B-3EC5-2B38-407D-69E308FD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6. Review of State Radio Technical Innovation </a:t>
            </a:r>
          </a:p>
          <a:p>
            <a:r>
              <a:rPr lang="en-US" sz="2000" dirty="0"/>
              <a:t>Currently testing </a:t>
            </a:r>
            <a:r>
              <a:rPr lang="en-US" sz="2000" dirty="0" err="1"/>
              <a:t>Siyata</a:t>
            </a:r>
            <a:r>
              <a:rPr lang="en-US" sz="2000" dirty="0"/>
              <a:t> SD7</a:t>
            </a:r>
          </a:p>
          <a:p>
            <a:r>
              <a:rPr lang="en-US" sz="2000" dirty="0"/>
              <a:t>State Radio staff completed </a:t>
            </a:r>
            <a:r>
              <a:rPr lang="en-US" sz="2000" dirty="0" err="1"/>
              <a:t>RadioSoft</a:t>
            </a:r>
            <a:r>
              <a:rPr lang="en-US" sz="2000" dirty="0"/>
              <a:t> </a:t>
            </a:r>
            <a:r>
              <a:rPr lang="en-US" sz="2000" dirty="0" err="1"/>
              <a:t>RadioCompass</a:t>
            </a:r>
            <a:r>
              <a:rPr lang="en-US" sz="2000" dirty="0"/>
              <a:t> training</a:t>
            </a:r>
          </a:p>
          <a:p>
            <a:r>
              <a:rPr lang="en-US" sz="2000" dirty="0"/>
              <a:t>5 State Radio team members training for FAA Part 107 license for drone pilot</a:t>
            </a:r>
          </a:p>
          <a:p>
            <a:r>
              <a:rPr lang="en-US" sz="2000" dirty="0"/>
              <a:t>River Cities Transit using Critical Connect Dispatch now</a:t>
            </a:r>
          </a:p>
          <a:p>
            <a:pPr marL="0" indent="0">
              <a:buNone/>
            </a:pPr>
            <a:r>
              <a:rPr lang="en-US" sz="2000" dirty="0"/>
              <a:t>7. I90 Corridor update</a:t>
            </a:r>
          </a:p>
          <a:p>
            <a:r>
              <a:rPr lang="en-US" sz="2000" dirty="0"/>
              <a:t>$46,000 funding appropriated to state radio for radio coverage study</a:t>
            </a:r>
          </a:p>
          <a:p>
            <a:r>
              <a:rPr lang="en-US" sz="2000" dirty="0"/>
              <a:t>Working with RFCC Communications Consulting</a:t>
            </a:r>
          </a:p>
          <a:p>
            <a:r>
              <a:rPr lang="en-US" sz="2000" dirty="0"/>
              <a:t>Initial scope of work defined</a:t>
            </a:r>
          </a:p>
          <a:p>
            <a:r>
              <a:rPr lang="en-US" sz="2000" dirty="0"/>
              <a:t>Determine next steps pending study results</a:t>
            </a:r>
          </a:p>
          <a:p>
            <a:pPr marL="0" indent="0">
              <a:buNone/>
            </a:pPr>
            <a:r>
              <a:rPr lang="en-US" sz="2000" dirty="0"/>
              <a:t>8. Minnehaha County projects update</a:t>
            </a:r>
          </a:p>
          <a:p>
            <a:r>
              <a:rPr lang="en-US" sz="2000" dirty="0"/>
              <a:t>North Minnehaha simulcast</a:t>
            </a:r>
          </a:p>
          <a:p>
            <a:r>
              <a:rPr lang="en-US" sz="2000" dirty="0">
                <a:effectLst/>
                <a:ea typeface="Arial" panose="020B0604020202020204" pitchFamily="34" charset="0"/>
              </a:rPr>
              <a:t>Successfully </a:t>
            </a:r>
            <a:r>
              <a:rPr lang="en-US" sz="2000" dirty="0">
                <a:ea typeface="Arial" panose="020B0604020202020204" pitchFamily="34" charset="0"/>
              </a:rPr>
              <a:t>moved </a:t>
            </a:r>
            <a:r>
              <a:rPr lang="en-US" sz="2000" dirty="0">
                <a:effectLst/>
                <a:ea typeface="Arial" panose="020B0604020202020204" pitchFamily="34" charset="0"/>
              </a:rPr>
              <a:t> VA subsite to Menlo Park in May 2024</a:t>
            </a:r>
          </a:p>
          <a:p>
            <a:pPr marL="0" indent="0">
              <a:buNone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7BC6B-9688-308F-7003-193DD45D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78" y="3719281"/>
            <a:ext cx="3615776" cy="2259860"/>
          </a:xfrm>
          <a:prstGeom prst="rect">
            <a:avLst/>
          </a:prstGeom>
        </p:spPr>
      </p:pic>
      <p:pic>
        <p:nvPicPr>
          <p:cNvPr id="1026" name="Picture 2" descr="Image result for siyata sd7">
            <a:extLst>
              <a:ext uri="{FF2B5EF4-FFF2-40B4-BE49-F238E27FC236}">
                <a16:creationId xmlns:a16="http://schemas.microsoft.com/office/drawing/2014/main" id="{094D89F5-91FA-914F-B4AF-AD3463C0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66" y="649480"/>
            <a:ext cx="2990455" cy="23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5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D36CC-B17A-07DD-7928-FFA86A8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New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D617-8283-2D07-BA1F-991A9C10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2585829" cy="428751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9. Spearfish I90 Corridor coverage challenges</a:t>
            </a:r>
          </a:p>
          <a:p>
            <a:pPr lvl="1"/>
            <a:r>
              <a:rPr lang="en-US" sz="2000" dirty="0"/>
              <a:t>Mobile radio coverage issues reported by SDHP</a:t>
            </a:r>
          </a:p>
          <a:p>
            <a:pPr lvl="1"/>
            <a:r>
              <a:rPr lang="en-US" sz="2000" dirty="0" err="1"/>
              <a:t>RadioSoft</a:t>
            </a:r>
            <a:r>
              <a:rPr lang="en-US" sz="2000" dirty="0"/>
              <a:t> Mapping represents the area of coverage challenges</a:t>
            </a:r>
          </a:p>
          <a:p>
            <a:pPr lvl="1"/>
            <a:r>
              <a:rPr lang="en-US" sz="2000" dirty="0"/>
              <a:t>High noise floor at Terry Peak site causes degradation</a:t>
            </a:r>
          </a:p>
          <a:p>
            <a:pPr lvl="1"/>
            <a:r>
              <a:rPr lang="en-US" sz="2000" dirty="0"/>
              <a:t>SDPB site we can leverage for new tower site location with added benefit of portable coverage in Spearfish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B7ACA-C36F-148E-2481-0B5C92F0B02A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864" y="435125"/>
            <a:ext cx="8158762" cy="5711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2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B8187-B6D8-6131-9178-BAB41F8C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Old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95EE-F2FC-DCAA-6FDE-4D9FB739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2035383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Budget</a:t>
            </a:r>
          </a:p>
          <a:p>
            <a:r>
              <a:rPr lang="en-US" sz="2000" dirty="0"/>
              <a:t>Nearly 22% of total operational budget is paid in July for annual Motorola support contract</a:t>
            </a:r>
          </a:p>
          <a:p>
            <a:r>
              <a:rPr lang="en-US" sz="2000" dirty="0"/>
              <a:t>9% Personnel and 16% of Operational funds available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9371CC-5ABA-8657-4AA4-B6E0EE7B8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83910"/>
              </p:ext>
            </p:extLst>
          </p:nvPr>
        </p:nvGraphicFramePr>
        <p:xfrm>
          <a:off x="7005794" y="161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84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37FE-2D97-6EBC-B5E7-206F6EFC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Old Business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6256-2914-8E07-585F-015D261A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2. Broadband Subcommittee Report – Kendall Light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FirstNet Buildout Updates– Doug Penniston</a:t>
            </a:r>
          </a:p>
          <a:p>
            <a:pPr mar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3. T-Mobile Presentation- Cancelled</a:t>
            </a:r>
          </a:p>
          <a:p>
            <a:pPr marL="0" indent="0">
              <a:spcBef>
                <a:spcPts val="0"/>
              </a:spcBef>
              <a:spcAft>
                <a:spcPts val="4030"/>
              </a:spcAft>
              <a:buNone/>
              <a:tabLst>
                <a:tab pos="400685" algn="ctr"/>
                <a:tab pos="2094865" algn="ctr"/>
              </a:tabLst>
            </a:pPr>
            <a:r>
              <a:rPr lang="en-US" sz="1400" b="1" dirty="0">
                <a:latin typeface="Calibri" panose="020F0502020204030204" pitchFamily="34" charset="0"/>
                <a:ea typeface="Arial" panose="020B0604020202020204" pitchFamily="34" charset="0"/>
              </a:rPr>
              <a:t>4. Organization Representative Vacancies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John Wiik 6/30/2024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Officer election today</a:t>
            </a:r>
          </a:p>
          <a:p>
            <a:pPr>
              <a:spcBef>
                <a:spcPts val="0"/>
              </a:spcBef>
              <a:spcAft>
                <a:spcPts val="4030"/>
              </a:spcAft>
              <a:tabLst>
                <a:tab pos="400685" algn="ctr"/>
                <a:tab pos="2094865" algn="ctr"/>
              </a:tabLst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79DE-C400-CB2B-1061-A6C23206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03" y="277223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3E31B-562B-51FF-46E7-0ABCA79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716" y="-88843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Old Business (Continued)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EA10-319A-D461-4845-A61C491C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151" y="1596413"/>
            <a:ext cx="2942813" cy="354026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5 Year Plan Review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Identify and list objectives for years 2027 and 2028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Arial" panose="020B0604020202020204" pitchFamily="34" charset="0"/>
              </a:rPr>
              <a:t>Seeking input from SDPSCC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9971D-2146-2757-767E-E10BA8B5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715" y="5069126"/>
            <a:ext cx="2430093" cy="1356332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52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BDD69D-E39B-84D2-D973-1AFD977B3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38" y="3535149"/>
            <a:ext cx="2430094" cy="1368053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5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F6E2D-1320-6A75-BBB9-7AE096FC7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291" y="1821078"/>
            <a:ext cx="2105824" cy="1401330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7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24F99-9540-FEA2-E4FE-E91B1FC09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977" y="232086"/>
            <a:ext cx="2105824" cy="1401330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6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305DA0-36D7-6935-1FCB-D182A6AE3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031" y="3236525"/>
            <a:ext cx="2356758" cy="1569107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3137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2E938-2F53-3694-E160-0E58C7D71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056" y="4995320"/>
            <a:ext cx="2430093" cy="1413422"/>
          </a:xfrm>
          <a:prstGeom prst="rect">
            <a:avLst/>
          </a:prstGeom>
          <a:effectLst>
            <a:outerShdw blurRad="50800" dist="50800" dir="5400000" sx="107000" sy="107000" algn="ctr" rotWithShape="0">
              <a:srgbClr val="000000">
                <a:alpha val="45000"/>
              </a:srgbClr>
            </a:outerShdw>
            <a:reflection stA="99000" endPos="0" dist="50800" dir="5400000" sy="-100000" algn="bl" rotWithShape="0"/>
            <a:softEdge rad="0"/>
          </a:effectLst>
          <a:scene3d>
            <a:camera prst="perspectiveContrastingLeftFacing"/>
            <a:lightRig rig="threePt" dir="t"/>
          </a:scene3d>
          <a:sp3d prstMaterial="softEdge"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2BBB64-A506-8675-9652-EEF1A86BA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25481"/>
              </p:ext>
            </p:extLst>
          </p:nvPr>
        </p:nvGraphicFramePr>
        <p:xfrm>
          <a:off x="149171" y="1261418"/>
          <a:ext cx="6694824" cy="4864299"/>
        </p:xfrm>
        <a:graphic>
          <a:graphicData uri="http://schemas.openxmlformats.org/drawingml/2006/table">
            <a:tbl>
              <a:tblPr firstRow="1" firstCol="1" bandRow="1"/>
              <a:tblGrid>
                <a:gridCol w="834168">
                  <a:extLst>
                    <a:ext uri="{9D8B030D-6E8A-4147-A177-3AD203B41FA5}">
                      <a16:colId xmlns:a16="http://schemas.microsoft.com/office/drawing/2014/main" val="3329134171"/>
                    </a:ext>
                  </a:extLst>
                </a:gridCol>
                <a:gridCol w="5860656">
                  <a:extLst>
                    <a:ext uri="{9D8B030D-6E8A-4147-A177-3AD203B41FA5}">
                      <a16:colId xmlns:a16="http://schemas.microsoft.com/office/drawing/2014/main" val="811860175"/>
                    </a:ext>
                  </a:extLst>
                </a:gridCol>
              </a:tblGrid>
              <a:tr h="1878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Identify, champion, and promote sustainable funding for State radio system.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Broadband subcommittee does formal evaluation of public safety apps and make recommendation.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Examine capabilities of Critical Connect/Smart Connect for cross-border solution.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Identify and request funding to build expansion sites as authorized for improved mobile coverage.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Form subcommittee to look at PSAP direct -connect options work with 911 coordinator.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Investigate potential for remote radio management in South Dakota. 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Champion/Recommend redundant core solution for BIT Commissioner to address in 2025 legislation.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Form subcommittee to create policy for RoIP solutions.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Promote volunteer radio programmers in South Dakota.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90502"/>
                  </a:ext>
                </a:extLst>
              </a:tr>
              <a:tr h="1266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Full-scale review of industry technology and trends relating to Public Safety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Draft any changes/recommendations for BIT Commissioner to address in 2026 legislative session.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SDPSCC website and modernize.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2 council members attend APCO or IWCE national conference.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of wireless carrier capabilities &amp; recommend improvements.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Review &amp; recommend PSAP/dispatch improvements related to LMR system &amp; applications.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67025"/>
                  </a:ext>
                </a:extLst>
              </a:tr>
              <a:tr h="1231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Propose recommendation from industry review in conjunction with 2025 review.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Recommend expansion sites as needed.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2 council members attend APCO or IWCE national conference.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 review of council by-laws, membership, and structure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Standardized recommendation for CAD services across the State of South Dakota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Full review of COMU program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95446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TBD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04471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Year 2028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FF"/>
                          </a:solidFill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Dreaming Outloud Script Pro" panose="03050502040304050704" pitchFamily="66" charset="0"/>
                        </a:rPr>
                        <a:t>TBD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069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AC21C9-D024-6375-D98B-6BA90922E068}"/>
              </a:ext>
            </a:extLst>
          </p:cNvPr>
          <p:cNvSpPr txBox="1"/>
          <p:nvPr/>
        </p:nvSpPr>
        <p:spPr>
          <a:xfrm>
            <a:off x="2310581" y="589935"/>
            <a:ext cx="158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 Year plan</a:t>
            </a:r>
          </a:p>
        </p:txBody>
      </p:sp>
    </p:spTree>
    <p:extLst>
      <p:ext uri="{BB962C8B-B14F-4D97-AF65-F5344CB8AC3E}">
        <p14:creationId xmlns:p14="http://schemas.microsoft.com/office/powerpoint/2010/main" val="292551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926</Words>
  <Application>Microsoft Office PowerPoint</Application>
  <PresentationFormat>Widescreen</PresentationFormat>
  <Paragraphs>151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 Display</vt:lpstr>
      <vt:lpstr>Arial</vt:lpstr>
      <vt:lpstr>Calibri</vt:lpstr>
      <vt:lpstr>Calibri Light</vt:lpstr>
      <vt:lpstr>Symbol</vt:lpstr>
      <vt:lpstr>Office Theme</vt:lpstr>
      <vt:lpstr>March Meeting</vt:lpstr>
      <vt:lpstr>Agenda</vt:lpstr>
      <vt:lpstr>New Business</vt:lpstr>
      <vt:lpstr>New Business (continued)</vt:lpstr>
      <vt:lpstr>New Business (continued)</vt:lpstr>
      <vt:lpstr>New Business (Continued)</vt:lpstr>
      <vt:lpstr>Old Business</vt:lpstr>
      <vt:lpstr>Old Business (Continued)</vt:lpstr>
      <vt:lpstr>Old Business (Continued)</vt:lpstr>
      <vt:lpstr>Organizational Reports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Meeting</dc:title>
  <dc:creator>Nincehelser, Trent</dc:creator>
  <cp:lastModifiedBy>Nincehelser, Trent</cp:lastModifiedBy>
  <cp:revision>10</cp:revision>
  <cp:lastPrinted>2024-03-26T18:16:38Z</cp:lastPrinted>
  <dcterms:created xsi:type="dcterms:W3CDTF">2023-08-30T15:37:32Z</dcterms:created>
  <dcterms:modified xsi:type="dcterms:W3CDTF">2024-06-24T18:30:56Z</dcterms:modified>
</cp:coreProperties>
</file>